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7" r:id="rId2"/>
    <p:sldId id="260" r:id="rId3"/>
    <p:sldId id="258" r:id="rId4"/>
    <p:sldId id="279" r:id="rId5"/>
    <p:sldId id="259" r:id="rId6"/>
    <p:sldId id="261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4" r:id="rId17"/>
    <p:sldId id="273" r:id="rId18"/>
    <p:sldId id="274" r:id="rId19"/>
    <p:sldId id="277" r:id="rId20"/>
    <p:sldId id="278" r:id="rId21"/>
    <p:sldId id="280" r:id="rId22"/>
    <p:sldId id="283" r:id="rId23"/>
    <p:sldId id="276" r:id="rId24"/>
    <p:sldId id="282" r:id="rId25"/>
    <p:sldId id="281" r:id="rId26"/>
    <p:sldId id="284" r:id="rId27"/>
    <p:sldId id="285" r:id="rId28"/>
    <p:sldId id="286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2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22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E83C6D-A82B-49E6-B37C-65D232C6BEA6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AF5DE-2BF5-4DC4-ACAF-8D5D8DB2CDD2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7200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30307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827780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45122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087396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756351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856484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025109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0166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570228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13648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19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2557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29329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57279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0309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64542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99935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905047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17598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825774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388355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28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9841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70405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15421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813048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74503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4033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13771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" name="Google Shape;7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2083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5526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112025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744815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76280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97430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451578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08887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85313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68894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69916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152771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432D1-7164-433E-B524-DFADAB3AC774}" type="datetimeFigureOut">
              <a:rPr lang="x-none" smtClean="0"/>
              <a:t>05.04.2021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2FA61-E343-4AF8-B36F-7543C80B0CA0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46899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495146A5-9441-4B1C-A0D4-2343516166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826" y="4072860"/>
            <a:ext cx="7062174" cy="1840416"/>
          </a:xfrm>
          <a:prstGeom prst="rect">
            <a:avLst/>
          </a:prstGeom>
        </p:spPr>
      </p:pic>
      <p:sp>
        <p:nvSpPr>
          <p:cNvPr id="81" name="Google Shape;81;p12"/>
          <p:cNvSpPr txBox="1">
            <a:spLocks noGrp="1"/>
          </p:cNvSpPr>
          <p:nvPr>
            <p:ph type="ctrTitle"/>
          </p:nvPr>
        </p:nvSpPr>
        <p:spPr>
          <a:xfrm>
            <a:off x="675249" y="2024844"/>
            <a:ext cx="7793502" cy="155353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ctr" anchorCtr="0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3200"/>
            </a:pPr>
            <a:r>
              <a:rPr lang="ru-RU" sz="2400" dirty="0">
                <a:latin typeface="Times New Roman"/>
                <a:ea typeface="Times New Roman"/>
                <a:cs typeface="Times New Roman"/>
                <a:sym typeface="Times New Roman"/>
              </a:rPr>
              <a:t>«</a:t>
            </a:r>
            <a:r>
              <a:rPr lang="ru-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Анестезиологическое обеспечение при </a:t>
            </a:r>
            <a:r>
              <a:rPr lang="ru-RU" sz="2400" b="1" dirty="0" err="1">
                <a:latin typeface="Times New Roman"/>
                <a:ea typeface="Times New Roman"/>
                <a:cs typeface="Times New Roman"/>
                <a:sym typeface="Times New Roman"/>
              </a:rPr>
              <a:t>некардиохирургических</a:t>
            </a:r>
            <a:r>
              <a:rPr lang="ru-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 операциях </a:t>
            </a:r>
            <a:br>
              <a:rPr lang="ru-RU" sz="2400" b="1" dirty="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ru-RU" sz="2400" b="1" dirty="0">
                <a:latin typeface="Times New Roman"/>
                <a:ea typeface="Times New Roman"/>
                <a:cs typeface="Times New Roman"/>
                <a:sym typeface="Times New Roman"/>
              </a:rPr>
              <a:t>у детей с врожденными пороками сердца»</a:t>
            </a:r>
            <a:endParaRPr sz="2400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2" name="Google Shape;82;p12"/>
          <p:cNvSpPr txBox="1">
            <a:spLocks noGrp="1"/>
          </p:cNvSpPr>
          <p:nvPr>
            <p:ph type="subTitle" idx="1"/>
          </p:nvPr>
        </p:nvSpPr>
        <p:spPr>
          <a:xfrm>
            <a:off x="171450" y="4330473"/>
            <a:ext cx="2458851" cy="108832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68569" tIns="34275" rIns="68569" bIns="34275" rtlCol="0" anchor="t" anchorCtr="0">
            <a:no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888888"/>
              </a:buClr>
              <a:buSzPts val="2000"/>
            </a:pPr>
            <a:r>
              <a:rPr lang="ru-RU" dirty="0">
                <a:cs typeface="Times New Roman" panose="02020603050405020304" pitchFamily="18" charset="0"/>
                <a:sym typeface="Times New Roman"/>
              </a:rPr>
              <a:t>Князев К.А.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888888"/>
              </a:buClr>
              <a:buSzPts val="2000"/>
            </a:pPr>
            <a:r>
              <a:rPr lang="ru-RU" dirty="0">
                <a:ea typeface="Times New Roman"/>
                <a:cs typeface="Times New Roman" panose="02020603050405020304" pitchFamily="18" charset="0"/>
                <a:sym typeface="Times New Roman"/>
              </a:rPr>
              <a:t>Анестезиолого-реанимационное </a:t>
            </a:r>
            <a:endParaRPr lang="en-US" dirty="0">
              <a:ea typeface="Times New Roman"/>
              <a:cs typeface="Times New Roman" panose="02020603050405020304" pitchFamily="18" charset="0"/>
              <a:sym typeface="Times New Roman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rgbClr val="888888"/>
              </a:buClr>
              <a:buSzPts val="2000"/>
            </a:pPr>
            <a:r>
              <a:rPr lang="ru-RU" dirty="0">
                <a:ea typeface="Times New Roman"/>
                <a:cs typeface="Times New Roman" panose="02020603050405020304" pitchFamily="18" charset="0"/>
                <a:sym typeface="Times New Roman"/>
              </a:rPr>
              <a:t>отделение  №1</a:t>
            </a:r>
            <a:endParaRPr dirty="0"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  <a:spcBef>
                <a:spcPts val="300"/>
              </a:spcBef>
              <a:buClr>
                <a:srgbClr val="888888"/>
              </a:buClr>
              <a:buSzPts val="2000"/>
            </a:pPr>
            <a:endParaRPr sz="1500" i="1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83" name="Google Shape;8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81005" y="302861"/>
            <a:ext cx="5778641" cy="1350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9094" y="359988"/>
            <a:ext cx="7886700" cy="757238"/>
          </a:xfrm>
        </p:spPr>
        <p:txBody>
          <a:bodyPr>
            <a:normAutofit/>
          </a:bodyPr>
          <a:lstStyle/>
          <a:p>
            <a:r>
              <a:rPr lang="ru-RU" sz="3000" dirty="0"/>
              <a:t>Сердечная недостаточность 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117225"/>
            <a:ext cx="6809642" cy="5099565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Повышает риски </a:t>
            </a:r>
            <a:r>
              <a:rPr lang="ru-RU" dirty="0" err="1"/>
              <a:t>интраоперационной</a:t>
            </a:r>
            <a:r>
              <a:rPr lang="ru-RU" dirty="0"/>
              <a:t> остановки сердца.</a:t>
            </a:r>
          </a:p>
          <a:p>
            <a:r>
              <a:rPr lang="ru-RU" dirty="0"/>
              <a:t>Плановое оперативное вмешательство рекомендуется отложить до стабилизации состояния (оптимизация фармакологической терапии сердечной недостаточности). </a:t>
            </a:r>
          </a:p>
          <a:p>
            <a:r>
              <a:rPr lang="ru-RU" dirty="0"/>
              <a:t>При экстренных хирургических вмешательствах наладить расширенный мониторинг витальных функций (ЭКГ, </a:t>
            </a:r>
            <a:r>
              <a:rPr lang="ru-RU" dirty="0" err="1"/>
              <a:t>пульсоксиметрия</a:t>
            </a:r>
            <a:r>
              <a:rPr lang="ru-RU" dirty="0"/>
              <a:t>, инвазивное АД, ЦВД, возможность быстрого выполнения артериального КЩС).</a:t>
            </a:r>
          </a:p>
          <a:p>
            <a:r>
              <a:rPr lang="ru-RU" dirty="0"/>
              <a:t>Данная категория пациентов может потребовать </a:t>
            </a:r>
            <a:r>
              <a:rPr lang="ru-RU" dirty="0" err="1"/>
              <a:t>интраоперационной</a:t>
            </a:r>
            <a:r>
              <a:rPr lang="ru-RU" dirty="0"/>
              <a:t> инотропной поддержки.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216791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170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3390"/>
            <a:ext cx="7886700" cy="460152"/>
          </a:xfrm>
        </p:spPr>
        <p:txBody>
          <a:bodyPr>
            <a:normAutofit fontScale="90000"/>
          </a:bodyPr>
          <a:lstStyle/>
          <a:p>
            <a:r>
              <a:rPr lang="ru-RU" sz="3000" dirty="0"/>
              <a:t>Легочная гипертензия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895350"/>
            <a:ext cx="6809642" cy="5699260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Повышение давления в легочной артерии </a:t>
            </a:r>
            <a:r>
              <a:rPr lang="en-US" dirty="0"/>
              <a:t>(PAP&gt;25 mm Hg</a:t>
            </a:r>
            <a:r>
              <a:rPr lang="ru-RU" dirty="0"/>
              <a:t> в покое или </a:t>
            </a:r>
            <a:r>
              <a:rPr lang="en-US" dirty="0"/>
              <a:t>PAP&gt;30 </a:t>
            </a:r>
            <a:r>
              <a:rPr lang="ru-RU" dirty="0"/>
              <a:t>при физической нагрузке, давление заклинивания (легочные капилляры) 15 </a:t>
            </a:r>
            <a:r>
              <a:rPr lang="en-US" dirty="0"/>
              <a:t>mm Hg, </a:t>
            </a:r>
            <a:r>
              <a:rPr lang="ru-RU" dirty="0"/>
              <a:t>легочное сосудистое сопротивление </a:t>
            </a:r>
            <a:r>
              <a:rPr lang="en-US" dirty="0"/>
              <a:t>&gt;3 WU)</a:t>
            </a:r>
            <a:endParaRPr lang="ru-RU" dirty="0"/>
          </a:p>
          <a:p>
            <a:r>
              <a:rPr lang="ru-RU" dirty="0"/>
              <a:t>Снижает </a:t>
            </a:r>
            <a:r>
              <a:rPr lang="ru-RU"/>
              <a:t>комплайнс</a:t>
            </a:r>
            <a:r>
              <a:rPr lang="ru-RU" dirty="0"/>
              <a:t> легочной ткани, повышает сопротивление в дыхательных путях</a:t>
            </a:r>
          </a:p>
          <a:p>
            <a:r>
              <a:rPr lang="ru-RU" dirty="0"/>
              <a:t>Может приводить к появлению право-левого шунта, развитию гипоксемии и </a:t>
            </a:r>
            <a:r>
              <a:rPr lang="ru-RU" dirty="0" err="1"/>
              <a:t>гиперкарбии</a:t>
            </a:r>
            <a:r>
              <a:rPr lang="ru-RU" dirty="0"/>
              <a:t> (кризы легочной гипертензии)</a:t>
            </a:r>
          </a:p>
          <a:p>
            <a:r>
              <a:rPr lang="ru-RU" dirty="0"/>
              <a:t>В далеко зашедших случаях приводит к развитию синдрома </a:t>
            </a:r>
            <a:r>
              <a:rPr lang="ru-RU" dirty="0" err="1"/>
              <a:t>Эйзенменгера</a:t>
            </a:r>
            <a:endParaRPr lang="en-US" dirty="0"/>
          </a:p>
          <a:p>
            <a:r>
              <a:rPr lang="ru-RU" dirty="0"/>
              <a:t>Рекомендуется проводить хирургические вмешательства в специализированных центрах при давлении в легочной артерии более 50% от системного и клинических проявлений кризов ЛГ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146203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013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Аритмии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1016" y="1314449"/>
            <a:ext cx="7227277" cy="4902341"/>
          </a:xfrm>
        </p:spPr>
        <p:txBody>
          <a:bodyPr>
            <a:normAutofit/>
          </a:bodyPr>
          <a:lstStyle/>
          <a:p>
            <a:pPr lvl="1"/>
            <a:r>
              <a:rPr lang="ru-RU" dirty="0" err="1"/>
              <a:t>Проаритмогенный</a:t>
            </a:r>
            <a:r>
              <a:rPr lang="ru-RU" dirty="0"/>
              <a:t> субстрат может быть врожденным (врожденные аномалии проводящей системы сердца, </a:t>
            </a:r>
            <a:r>
              <a:rPr lang="ru-RU" dirty="0" err="1"/>
              <a:t>ремоделирование</a:t>
            </a:r>
            <a:r>
              <a:rPr lang="ru-RU" dirty="0"/>
              <a:t> и структурные изменения в миокарде, гипоксические повреждения), так и приобретенными (постоперационные нарушения ритма)</a:t>
            </a:r>
          </a:p>
          <a:p>
            <a:pPr lvl="1"/>
            <a:r>
              <a:rPr lang="ru-RU" dirty="0" err="1"/>
              <a:t>Дисэлектролитные</a:t>
            </a:r>
            <a:r>
              <a:rPr lang="ru-RU" dirty="0"/>
              <a:t> нарушения могут приводить к развитию аритмий (контроль концентрации калия, кальция, магния).</a:t>
            </a:r>
          </a:p>
          <a:p>
            <a:pPr lvl="1"/>
            <a:r>
              <a:rPr lang="ru-RU" dirty="0"/>
              <a:t>При плановом оперативном вмешательстве прием антиаритмических препаратов продолжается до дня оперативного вмешательства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216791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540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Анатомо-физиологические особенности у пациентов с ВПС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90689"/>
            <a:ext cx="6809642" cy="37992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Респираторная система</a:t>
            </a:r>
          </a:p>
          <a:p>
            <a:r>
              <a:rPr lang="ru-RU" dirty="0"/>
              <a:t>Снижен </a:t>
            </a:r>
            <a:r>
              <a:rPr lang="ru-RU" dirty="0" err="1"/>
              <a:t>комплайнс</a:t>
            </a:r>
            <a:r>
              <a:rPr lang="ru-RU" dirty="0"/>
              <a:t> легочной ткани (</a:t>
            </a:r>
            <a:r>
              <a:rPr lang="ru-RU" dirty="0" err="1"/>
              <a:t>гиперволемия</a:t>
            </a:r>
            <a:r>
              <a:rPr lang="ru-RU" dirty="0"/>
              <a:t> МКК, нарушение венозного возврата)</a:t>
            </a:r>
          </a:p>
          <a:p>
            <a:r>
              <a:rPr lang="ru-RU" dirty="0"/>
              <a:t>Компрессия дыхательных путей сосудистыми структурами.</a:t>
            </a:r>
          </a:p>
          <a:p>
            <a:r>
              <a:rPr lang="ru-RU" dirty="0"/>
              <a:t>Поражение диафрагмального и возвратного нерва.</a:t>
            </a:r>
          </a:p>
          <a:p>
            <a:r>
              <a:rPr lang="ru-RU" dirty="0"/>
              <a:t>Замедленный ответ на гипоксию, особенно у «синих» пороков.</a:t>
            </a: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216791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447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Анатомо-физиологические особенности у пациентов с ВПС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797248"/>
            <a:ext cx="7047913" cy="326350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Система крови</a:t>
            </a:r>
          </a:p>
          <a:p>
            <a:r>
              <a:rPr lang="ru-RU" dirty="0"/>
              <a:t>Полицитемия</a:t>
            </a:r>
          </a:p>
          <a:p>
            <a:r>
              <a:rPr lang="ru-RU" dirty="0"/>
              <a:t>Синдром повышенной вязкости крови (повышение риска ОНМК)</a:t>
            </a:r>
          </a:p>
          <a:p>
            <a:r>
              <a:rPr lang="ru-RU" dirty="0"/>
              <a:t>Нарушения гемостаза (изменение активности тромбоцитов, снижение уровня фибриногена, увеличение </a:t>
            </a:r>
            <a:r>
              <a:rPr lang="ru-RU" dirty="0" err="1"/>
              <a:t>фибринолиза</a:t>
            </a:r>
            <a:r>
              <a:rPr lang="ru-RU" dirty="0"/>
              <a:t>, дефицит факторов свертывания).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172269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83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Анатомо-физиологические особенности у пациентов с ВПС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90689"/>
            <a:ext cx="6809642" cy="32635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/>
              <a:t>ЦНС</a:t>
            </a:r>
          </a:p>
          <a:p>
            <a:r>
              <a:rPr lang="ru-RU" dirty="0"/>
              <a:t>Повышенная утомляемость, мышечная слабость, миалгия, </a:t>
            </a:r>
            <a:r>
              <a:rPr lang="ru-RU" dirty="0" err="1"/>
              <a:t>парастезии</a:t>
            </a:r>
            <a:r>
              <a:rPr lang="ru-RU" dirty="0"/>
              <a:t>, головные боли, угнетение сознания, задержка психо-моторного развития.</a:t>
            </a:r>
          </a:p>
          <a:p>
            <a:r>
              <a:rPr lang="ru-RU" dirty="0"/>
              <a:t>Парадоксальная эмболия.</a:t>
            </a:r>
          </a:p>
          <a:p>
            <a:r>
              <a:rPr lang="ru-RU" dirty="0"/>
              <a:t>Абсцессы головного мозга</a:t>
            </a:r>
          </a:p>
          <a:p>
            <a:r>
              <a:rPr lang="ru-RU" dirty="0"/>
              <a:t>Тромбозы венозных синусов.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172269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88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3950" y="342899"/>
            <a:ext cx="7124699" cy="424925"/>
          </a:xfrm>
        </p:spPr>
        <p:txBody>
          <a:bodyPr>
            <a:normAutofit fontScale="90000"/>
          </a:bodyPr>
          <a:lstStyle/>
          <a:p>
            <a:r>
              <a:rPr lang="ru-RU" sz="3000" dirty="0"/>
              <a:t>Оценка хирургического риска</a:t>
            </a:r>
            <a:r>
              <a:rPr lang="en-US" sz="3000" dirty="0"/>
              <a:t> </a:t>
            </a:r>
            <a:r>
              <a:rPr lang="ru-RU" sz="3000" dirty="0"/>
              <a:t>по </a:t>
            </a:r>
            <a:r>
              <a:rPr lang="en-US" sz="3000" b="0" i="0" dirty="0">
                <a:solidFill>
                  <a:srgbClr val="000000"/>
                </a:solidFill>
                <a:effectLst/>
              </a:rPr>
              <a:t>ACS NSQIP</a:t>
            </a:r>
            <a:r>
              <a:rPr lang="en-US" sz="3000" dirty="0"/>
              <a:t> </a:t>
            </a:r>
            <a:r>
              <a:rPr lang="en-US" sz="1200" dirty="0"/>
              <a:t/>
            </a:r>
            <a:br>
              <a:rPr lang="en-US" sz="1200" dirty="0"/>
            </a:br>
            <a:endParaRPr lang="x-none" sz="3000" dirty="0"/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xmlns="" id="{94E9CBDE-ECDD-48CF-8B19-589637D46D29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885455989"/>
              </p:ext>
            </p:extLst>
          </p:nvPr>
        </p:nvGraphicFramePr>
        <p:xfrm>
          <a:off x="0" y="792480"/>
          <a:ext cx="9144000" cy="6225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6521">
                  <a:extLst>
                    <a:ext uri="{9D8B030D-6E8A-4147-A177-3AD203B41FA5}">
                      <a16:colId xmlns:a16="http://schemas.microsoft.com/office/drawing/2014/main" xmlns="" val="161686664"/>
                    </a:ext>
                  </a:extLst>
                </a:gridCol>
                <a:gridCol w="6727479">
                  <a:extLst>
                    <a:ext uri="{9D8B030D-6E8A-4147-A177-3AD203B41FA5}">
                      <a16:colId xmlns:a16="http://schemas.microsoft.com/office/drawing/2014/main" xmlns="" val="3118363331"/>
                    </a:ext>
                  </a:extLst>
                </a:gridCol>
              </a:tblGrid>
              <a:tr h="533838">
                <a:tc>
                  <a:txBody>
                    <a:bodyPr/>
                    <a:lstStyle/>
                    <a:p>
                      <a:r>
                        <a:rPr lang="ru-RU" sz="2000" dirty="0"/>
                        <a:t>Классификация ВПС</a:t>
                      </a:r>
                      <a:endParaRPr lang="x-none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2000" dirty="0"/>
                        <a:t>Описание критериев</a:t>
                      </a:r>
                      <a:endParaRPr lang="x-none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764130163"/>
                  </a:ext>
                </a:extLst>
              </a:tr>
              <a:tr h="2092933">
                <a:tc>
                  <a:txBody>
                    <a:bodyPr/>
                    <a:lstStyle/>
                    <a:p>
                      <a:r>
                        <a:rPr lang="ru-RU" sz="2000" dirty="0"/>
                        <a:t>Низкий</a:t>
                      </a:r>
                      <a:endParaRPr lang="x-none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Асимптоматическое</a:t>
                      </a:r>
                      <a:r>
                        <a:rPr lang="ru-RU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течение с или без медикаментозной терапии (ДМПП, маленькие-средние ДМЖП)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Радикально </a:t>
                      </a:r>
                      <a:r>
                        <a:rPr lang="ru-RU" sz="20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коррегированный</a:t>
                      </a:r>
                      <a:r>
                        <a:rPr lang="ru-RU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ВПС с компенсированным сердечно-сосудистым статусом без медикаментозной поддержки</a:t>
                      </a:r>
                      <a:r>
                        <a:rPr lang="en-US" sz="2000" dirty="0"/>
                        <a:t/>
                      </a:r>
                      <a:br>
                        <a:rPr lang="en-US" sz="2000" dirty="0"/>
                      </a:br>
                      <a:r>
                        <a:rPr lang="en-US" sz="2000" dirty="0"/>
                        <a:t/>
                      </a:r>
                      <a:br>
                        <a:rPr lang="en-US" sz="2000" dirty="0"/>
                      </a:br>
                      <a:endParaRPr lang="x-none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222279510"/>
                  </a:ext>
                </a:extLst>
              </a:tr>
              <a:tr h="1513575">
                <a:tc>
                  <a:txBody>
                    <a:bodyPr/>
                    <a:lstStyle/>
                    <a:p>
                      <a:r>
                        <a:rPr lang="ru-RU" sz="2000" dirty="0"/>
                        <a:t>Умеренный</a:t>
                      </a:r>
                      <a:endParaRPr lang="x-none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Коррегированный</a:t>
                      </a:r>
                      <a:r>
                        <a:rPr lang="ru-RU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ВПС с </a:t>
                      </a:r>
                      <a:r>
                        <a:rPr lang="ru-RU" sz="20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субкомпенсированными</a:t>
                      </a:r>
                      <a:r>
                        <a:rPr lang="ru-RU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гемодинамическими нарушениями с или без медикаментозной терапией (в том числе пациенты с этапной коррекцией)</a:t>
                      </a:r>
                      <a:r>
                        <a:rPr lang="en-US" sz="2000" dirty="0"/>
                        <a:t/>
                      </a:r>
                      <a:br>
                        <a:rPr lang="en-US" sz="2000" dirty="0"/>
                      </a:br>
                      <a:endParaRPr lang="x-none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287361362"/>
                  </a:ext>
                </a:extLst>
              </a:tr>
              <a:tr h="1803254">
                <a:tc>
                  <a:txBody>
                    <a:bodyPr/>
                    <a:lstStyle/>
                    <a:p>
                      <a:r>
                        <a:rPr lang="ru-RU" sz="2000" dirty="0"/>
                        <a:t>Высокий</a:t>
                      </a:r>
                      <a:endParaRPr lang="x-none" sz="20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Некоррегированнные</a:t>
                      </a:r>
                      <a:r>
                        <a:rPr lang="ru-RU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ВПС с цианозом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Пациенты с документированной легочной гипертензией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Пациенты со сниженной сократительной функцией сердца, требующей медикаментозной терапии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Пациенты в листе ожидания трансплантации сердца</a:t>
                      </a:r>
                      <a:r>
                        <a:rPr lang="en-US" sz="2000" dirty="0"/>
                        <a:t/>
                      </a:r>
                      <a:br>
                        <a:rPr lang="en-US" sz="2000" dirty="0"/>
                      </a:br>
                      <a:endParaRPr lang="x-none" sz="20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231691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9223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4083" y="461715"/>
            <a:ext cx="7886700" cy="16881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ru-RU" sz="2700" dirty="0"/>
              <a:t>Классификация групп рисков у детей с ВПС</a:t>
            </a:r>
            <a:br>
              <a:rPr lang="ru-RU" sz="2700" dirty="0"/>
            </a:br>
            <a:r>
              <a:rPr lang="en-US" sz="1800" b="0" i="0" dirty="0">
                <a:effectLst/>
                <a:latin typeface="AdvPS8E94"/>
              </a:rPr>
              <a:t>Continuing Education in </a:t>
            </a:r>
            <a:r>
              <a:rPr lang="en-US" sz="1800" b="0" i="0" dirty="0" err="1">
                <a:effectLst/>
                <a:latin typeface="AdvPS8E94"/>
              </a:rPr>
              <a:t>Anaesthesia</a:t>
            </a:r>
            <a:r>
              <a:rPr lang="en-US" sz="1800" b="0" i="0" dirty="0">
                <a:effectLst/>
                <a:latin typeface="AdvPS8E94"/>
              </a:rPr>
              <a:t>, Critical Care &amp; Pain </a:t>
            </a:r>
            <a:r>
              <a:rPr lang="en-US" sz="1800" b="0" i="0" dirty="0">
                <a:effectLst/>
                <a:latin typeface="AdvP4C4E74"/>
              </a:rPr>
              <a:t>j </a:t>
            </a:r>
            <a:r>
              <a:rPr lang="en-US" sz="1800" b="0" i="0" dirty="0">
                <a:effectLst/>
                <a:latin typeface="AdvPS8E94"/>
              </a:rPr>
              <a:t>Volume 12 Number 1 2012</a:t>
            </a:r>
            <a:r>
              <a:rPr lang="en-US" sz="1200" dirty="0"/>
              <a:t> </a:t>
            </a:r>
            <a:br>
              <a:rPr lang="en-US" sz="1200" dirty="0"/>
            </a:br>
            <a:endParaRPr lang="x-none" sz="3000" dirty="0"/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xmlns="" id="{CF02DE6C-271B-490E-AC46-C7D49C6FB5ED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92696890"/>
              </p:ext>
            </p:extLst>
          </p:nvPr>
        </p:nvGraphicFramePr>
        <p:xfrm>
          <a:off x="0" y="662940"/>
          <a:ext cx="9144000" cy="6195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0129">
                  <a:extLst>
                    <a:ext uri="{9D8B030D-6E8A-4147-A177-3AD203B41FA5}">
                      <a16:colId xmlns:a16="http://schemas.microsoft.com/office/drawing/2014/main" xmlns="" val="523109754"/>
                    </a:ext>
                  </a:extLst>
                </a:gridCol>
                <a:gridCol w="3091191">
                  <a:extLst>
                    <a:ext uri="{9D8B030D-6E8A-4147-A177-3AD203B41FA5}">
                      <a16:colId xmlns:a16="http://schemas.microsoft.com/office/drawing/2014/main" xmlns="" val="804266830"/>
                    </a:ext>
                  </a:extLst>
                </a:gridCol>
                <a:gridCol w="3072680">
                  <a:extLst>
                    <a:ext uri="{9D8B030D-6E8A-4147-A177-3AD203B41FA5}">
                      <a16:colId xmlns:a16="http://schemas.microsoft.com/office/drawing/2014/main" xmlns="" val="2557908489"/>
                    </a:ext>
                  </a:extLst>
                </a:gridCol>
              </a:tblGrid>
              <a:tr h="306739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Высокий риск</a:t>
                      </a:r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Средний риск </a:t>
                      </a:r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Низкий риск</a:t>
                      </a:r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710857740"/>
                  </a:ext>
                </a:extLst>
              </a:tr>
              <a:tr h="1743173">
                <a:tc>
                  <a:txBody>
                    <a:bodyPr/>
                    <a:lstStyle/>
                    <a:p>
                      <a:r>
                        <a:rPr lang="ru-RU" sz="1600" dirty="0" err="1">
                          <a:latin typeface="+mn-lt"/>
                          <a:cs typeface="Times New Roman" panose="02020603050405020304" pitchFamily="18" charset="0"/>
                        </a:rPr>
                        <a:t>Субкомпенсированное</a:t>
                      </a: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 или декомпенсированное состояние и/или наличие осложнений: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Сердечная недостаточность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Цианоз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Легочная гипертензия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Аритмии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600" dirty="0" err="1">
                          <a:latin typeface="+mn-lt"/>
                          <a:cs typeface="Times New Roman" panose="02020603050405020304" pitchFamily="18" charset="0"/>
                        </a:rPr>
                        <a:t>Субкомпенсированное</a:t>
                      </a: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 или компенсированное состояние </a:t>
                      </a:r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600" dirty="0" err="1">
                          <a:latin typeface="+mn-lt"/>
                          <a:cs typeface="Times New Roman" panose="02020603050405020304" pitchFamily="18" charset="0"/>
                        </a:rPr>
                        <a:t>Субкомпенсированное</a:t>
                      </a: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 или компенсированное состояние</a:t>
                      </a:r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45999190"/>
                  </a:ext>
                </a:extLst>
              </a:tr>
              <a:tr h="1264362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Сложные сочетанные ВПС (ЕЖС или сбалансированный кровоток, аорто-легочные шунты (</a:t>
                      </a:r>
                      <a:r>
                        <a:rPr lang="en-US" sz="1600" dirty="0">
                          <a:latin typeface="+mn-lt"/>
                          <a:cs typeface="Times New Roman" panose="02020603050405020304" pitchFamily="18" charset="0"/>
                        </a:rPr>
                        <a:t>Blalock-Taussig, Sano),</a:t>
                      </a: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dirty="0" err="1">
                          <a:latin typeface="+mn-lt"/>
                          <a:cs typeface="Times New Roman" panose="02020603050405020304" pitchFamily="18" charset="0"/>
                        </a:rPr>
                        <a:t>кардиомиопатии</a:t>
                      </a: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)</a:t>
                      </a:r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Простые пороки сердца</a:t>
                      </a:r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Простые пороки сердца</a:t>
                      </a:r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4046178062"/>
                  </a:ext>
                </a:extLst>
              </a:tr>
              <a:tr h="1743173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Крупные, полостные вмешательства (абдоминальная, торакальная, предполагается потеря крови, требующая гемотрансфузии)</a:t>
                      </a:r>
                    </a:p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Возраст менее 2 лет</a:t>
                      </a:r>
                    </a:p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Экстренная хирургия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Крупные, полостные вмешательства (абдоминальная, торакальная, предполагается потеря крови, требующая гемотрансфузии)</a:t>
                      </a:r>
                    </a:p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Возраст менее 2 лет</a:t>
                      </a:r>
                    </a:p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Экстренная хирургия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Малоинвазивная хирургия или малые хирургические вмешательства</a:t>
                      </a:r>
                    </a:p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Возраст старше 2 лет</a:t>
                      </a:r>
                    </a:p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Плановая хирургия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416462808"/>
                  </a:ext>
                </a:extLst>
              </a:tr>
              <a:tr h="1024956"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Срок дооперационной госпитализации равен или более 10 дней</a:t>
                      </a:r>
                    </a:p>
                    <a:p>
                      <a:r>
                        <a:rPr lang="en-US" sz="1600" dirty="0">
                          <a:latin typeface="+mn-lt"/>
                          <a:cs typeface="Times New Roman" panose="02020603050405020304" pitchFamily="18" charset="0"/>
                        </a:rPr>
                        <a:t>ASA IV </a:t>
                      </a: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или</a:t>
                      </a:r>
                      <a:r>
                        <a:rPr lang="en-US" sz="1600" dirty="0">
                          <a:latin typeface="+mn-lt"/>
                          <a:cs typeface="Times New Roman" panose="02020603050405020304" pitchFamily="18" charset="0"/>
                        </a:rPr>
                        <a:t> V</a:t>
                      </a:r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Срок дооперационной госпитализации равен или более 10 дней</a:t>
                      </a:r>
                    </a:p>
                    <a:p>
                      <a:r>
                        <a:rPr lang="en-US" sz="1600" dirty="0">
                          <a:latin typeface="+mn-lt"/>
                          <a:cs typeface="Times New Roman" panose="02020603050405020304" pitchFamily="18" charset="0"/>
                        </a:rPr>
                        <a:t>ASA IV </a:t>
                      </a:r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или</a:t>
                      </a:r>
                      <a:r>
                        <a:rPr lang="en-US" sz="1600" dirty="0">
                          <a:latin typeface="+mn-lt"/>
                          <a:cs typeface="Times New Roman" panose="02020603050405020304" pitchFamily="18" charset="0"/>
                        </a:rPr>
                        <a:t> V</a:t>
                      </a:r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+mn-lt"/>
                          <a:cs typeface="Times New Roman" panose="02020603050405020304" pitchFamily="18" charset="0"/>
                        </a:rPr>
                        <a:t>Продолжительность госпитализации менее 10 дней</a:t>
                      </a:r>
                    </a:p>
                    <a:p>
                      <a:r>
                        <a:rPr lang="en-US" sz="1600" dirty="0">
                          <a:latin typeface="+mn-lt"/>
                          <a:cs typeface="Times New Roman" panose="02020603050405020304" pitchFamily="18" charset="0"/>
                        </a:rPr>
                        <a:t>ASA I-III</a:t>
                      </a:r>
                      <a:endParaRPr lang="x-none" sz="16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18812349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19103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9327" y="0"/>
            <a:ext cx="7886700" cy="641209"/>
          </a:xfrm>
        </p:spPr>
        <p:txBody>
          <a:bodyPr>
            <a:normAutofit/>
          </a:bodyPr>
          <a:lstStyle/>
          <a:p>
            <a:r>
              <a:rPr lang="ru-RU" sz="3000" dirty="0"/>
              <a:t>Принятие решения о дальнейшей тактике</a:t>
            </a:r>
            <a:endParaRPr lang="x-none" sz="3000" dirty="0"/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xmlns="" id="{D6A62C7E-9338-4A6F-9157-08FE0C9E2093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12685599"/>
              </p:ext>
            </p:extLst>
          </p:nvPr>
        </p:nvGraphicFramePr>
        <p:xfrm>
          <a:off x="0" y="800977"/>
          <a:ext cx="9144000" cy="60570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8956">
                  <a:extLst>
                    <a:ext uri="{9D8B030D-6E8A-4147-A177-3AD203B41FA5}">
                      <a16:colId xmlns:a16="http://schemas.microsoft.com/office/drawing/2014/main" xmlns="" val="928905130"/>
                    </a:ext>
                  </a:extLst>
                </a:gridCol>
                <a:gridCol w="3332893">
                  <a:extLst>
                    <a:ext uri="{9D8B030D-6E8A-4147-A177-3AD203B41FA5}">
                      <a16:colId xmlns:a16="http://schemas.microsoft.com/office/drawing/2014/main" xmlns="" val="4047266068"/>
                    </a:ext>
                  </a:extLst>
                </a:gridCol>
                <a:gridCol w="3862151">
                  <a:extLst>
                    <a:ext uri="{9D8B030D-6E8A-4147-A177-3AD203B41FA5}">
                      <a16:colId xmlns:a16="http://schemas.microsoft.com/office/drawing/2014/main" xmlns="" val="642760508"/>
                    </a:ext>
                  </a:extLst>
                </a:gridCol>
              </a:tblGrid>
              <a:tr h="868033">
                <a:tc>
                  <a:txBody>
                    <a:bodyPr/>
                    <a:lstStyle/>
                    <a:p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Плановая хирургия</a:t>
                      </a:r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Экстренная хирургия</a:t>
                      </a:r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749511955"/>
                  </a:ext>
                </a:extLst>
              </a:tr>
              <a:tr h="1192065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Низкий риск</a:t>
                      </a:r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Лечение на местном уровне. </a:t>
                      </a:r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Лечение на местном уровне. При необходимости организация консультации с специалистом. </a:t>
                      </a:r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2180100302"/>
                  </a:ext>
                </a:extLst>
              </a:tr>
              <a:tr h="2314009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Средний риск</a:t>
                      </a:r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Консультация с специалистом (кардиолог, анестезиолог-реаниматолог) из специализированного центра. При необходимости организация трансфера в специализированный стационар.</a:t>
                      </a:r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 rowSpan="2"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Консультация с специалистами (кардиолог, анестезиолог-реаниматолог, кардиохирург) с целью оценки состояния и организации возможности перевода пациента в специализированный стационар. </a:t>
                      </a:r>
                      <a:r>
                        <a:rPr lang="en-US" sz="1800" dirty="0">
                          <a:latin typeface="+mn-lt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en-US" sz="1800" dirty="0">
                          <a:latin typeface="+mn-lt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При невозможности перевода – консультация по вопросам </a:t>
                      </a:r>
                      <a:r>
                        <a:rPr lang="ru-RU" sz="1800" dirty="0" err="1">
                          <a:latin typeface="+mn-lt"/>
                          <a:cs typeface="Times New Roman" panose="02020603050405020304" pitchFamily="18" charset="0"/>
                        </a:rPr>
                        <a:t>периоперационного</a:t>
                      </a:r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 ведения пациента или вызов специалистов в стационар. При стабилизации состояния – перевод в специализированный стационар. </a:t>
                      </a:r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xmlns="" val="858620316"/>
                  </a:ext>
                </a:extLst>
              </a:tr>
              <a:tr h="1682916"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Высокий риск</a:t>
                      </a:r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latin typeface="+mn-lt"/>
                          <a:cs typeface="Times New Roman" panose="02020603050405020304" pitchFamily="18" charset="0"/>
                        </a:rPr>
                        <a:t>Согласование и трансфер в специализированный стационар.</a:t>
                      </a:r>
                      <a:endParaRPr lang="x-none" sz="1800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/>
                </a:tc>
                <a:tc vMerge="1">
                  <a:txBody>
                    <a:bodyPr/>
                    <a:lstStyle/>
                    <a:p>
                      <a:endParaRPr lang="x-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7374306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33761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Особенности предоперационной оценки и подготовки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67901"/>
            <a:ext cx="6809642" cy="4504367"/>
          </a:xfrm>
        </p:spPr>
        <p:txBody>
          <a:bodyPr>
            <a:normAutofit fontScale="92500" lnSpcReduction="10000"/>
          </a:bodyPr>
          <a:lstStyle/>
          <a:p>
            <a:pPr marL="385763" indent="-385763">
              <a:buAutoNum type="arabicPeriod"/>
            </a:pPr>
            <a:r>
              <a:rPr lang="ru-RU" sz="2400" dirty="0"/>
              <a:t>Понимание анатомии и физиологии врожденного порока сердца</a:t>
            </a:r>
          </a:p>
          <a:p>
            <a:pPr marL="385763" indent="-385763">
              <a:buAutoNum type="arabicPeriod"/>
            </a:pPr>
            <a:r>
              <a:rPr lang="ru-RU" sz="2400" dirty="0"/>
              <a:t>Целевая сатурация при данном пороке сердца (измерить до начала анестезии)</a:t>
            </a:r>
          </a:p>
          <a:p>
            <a:pPr marL="385763" indent="-385763">
              <a:buAutoNum type="arabicPeriod"/>
            </a:pPr>
            <a:r>
              <a:rPr lang="ru-RU" sz="2400" dirty="0"/>
              <a:t>Выявление критериев высокого риска </a:t>
            </a:r>
          </a:p>
          <a:p>
            <a:pPr marL="385763" indent="-385763">
              <a:buAutoNum type="arabicPeriod"/>
            </a:pPr>
            <a:r>
              <a:rPr lang="ru-RU" sz="2400" dirty="0"/>
              <a:t>Возможные трудности с сосудистым доступом (окклюзия, тромбозы в анамнезе) </a:t>
            </a:r>
          </a:p>
          <a:p>
            <a:pPr marL="385763" indent="-385763">
              <a:buAutoNum type="arabicPeriod"/>
            </a:pPr>
            <a:r>
              <a:rPr lang="ru-RU" sz="2400" dirty="0"/>
              <a:t>Продолжение назначенной терапии до дня оперативного вмешательства (терапия сердечной недостаточности, антиаритмические препараты,</a:t>
            </a:r>
            <a:r>
              <a:rPr lang="en-US" sz="2400" dirty="0"/>
              <a:t> </a:t>
            </a:r>
            <a:r>
              <a:rPr lang="ru-RU" sz="2400" dirty="0"/>
              <a:t>терапия легочной гипертензии, </a:t>
            </a:r>
            <a:r>
              <a:rPr lang="ru-RU" sz="2400" dirty="0" err="1"/>
              <a:t>антиагреганты</a:t>
            </a:r>
            <a:r>
              <a:rPr lang="ru-RU" sz="2400" dirty="0"/>
              <a:t>, антикоагулянты – при приеме варфарина перевод на низкомолекулярные гепарины)</a:t>
            </a:r>
          </a:p>
          <a:p>
            <a:pPr marL="385763" indent="-385763">
              <a:buAutoNum type="arabicPeriod"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172269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252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Актуальность проблемы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90689"/>
            <a:ext cx="7886700" cy="3263504"/>
          </a:xfrm>
        </p:spPr>
        <p:txBody>
          <a:bodyPr>
            <a:normAutofit/>
          </a:bodyPr>
          <a:lstStyle/>
          <a:p>
            <a:r>
              <a:rPr lang="ru-RU" dirty="0"/>
              <a:t>ВПС встречаются у 1% новорожденных детей.</a:t>
            </a:r>
          </a:p>
          <a:p>
            <a:r>
              <a:rPr lang="ru-RU" dirty="0"/>
              <a:t>В РБ ежегодно рождается около 900 пациентов с ВПС 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144" y="6172269"/>
            <a:ext cx="1176411" cy="641209"/>
          </a:xfrm>
          <a:prstGeom prst="rect">
            <a:avLst/>
          </a:prstGeom>
        </p:spPr>
      </p:pic>
      <p:sp>
        <p:nvSpPr>
          <p:cNvPr id="6" name="Объект 10">
            <a:extLst>
              <a:ext uri="{FF2B5EF4-FFF2-40B4-BE49-F238E27FC236}">
                <a16:creationId xmlns:a16="http://schemas.microsoft.com/office/drawing/2014/main" xmlns="" id="{D299F61F-738C-4DFF-8CAA-AAF3F2EB4891}"/>
              </a:ext>
            </a:extLst>
          </p:cNvPr>
          <p:cNvSpPr txBox="1">
            <a:spLocks/>
          </p:cNvSpPr>
          <p:nvPr/>
        </p:nvSpPr>
        <p:spPr>
          <a:xfrm>
            <a:off x="628650" y="6172269"/>
            <a:ext cx="6762750" cy="8878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800" dirty="0"/>
              <a:t>По данным </a:t>
            </a:r>
            <a:r>
              <a:rPr lang="ru-RU" sz="1800" dirty="0" err="1"/>
              <a:t>Белстата</a:t>
            </a:r>
            <a:r>
              <a:rPr lang="ru-RU" sz="1800" dirty="0"/>
              <a:t> за период 2017-2019 </a:t>
            </a:r>
            <a:r>
              <a:rPr lang="ru-RU" sz="1800" dirty="0" err="1"/>
              <a:t>гг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6256124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Особенности предоперационной оценки и подготовки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67901"/>
            <a:ext cx="6809642" cy="45043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6. Существуют группы генетической патологии, </a:t>
            </a:r>
            <a:r>
              <a:rPr lang="en-US" sz="2000" dirty="0"/>
              <a:t> </a:t>
            </a:r>
            <a:r>
              <a:rPr lang="ru-RU" sz="2000" dirty="0"/>
              <a:t> характеризующиеся провоцированием </a:t>
            </a:r>
            <a:r>
              <a:rPr lang="ru-RU" sz="2000" dirty="0" err="1"/>
              <a:t>гемодинамически</a:t>
            </a:r>
            <a:r>
              <a:rPr lang="ru-RU" sz="2000" dirty="0"/>
              <a:t> значимых нарушений ритма сердца, которым противопоказано применение некоторых групп препаратов (синдром </a:t>
            </a:r>
            <a:r>
              <a:rPr lang="ru-RU" sz="2000" dirty="0" err="1"/>
              <a:t>Бругада</a:t>
            </a:r>
            <a:r>
              <a:rPr lang="ru-RU" sz="2000" dirty="0"/>
              <a:t>,</a:t>
            </a:r>
            <a:r>
              <a:rPr lang="en-US" sz="2000" dirty="0"/>
              <a:t> </a:t>
            </a:r>
            <a:r>
              <a:rPr lang="ru-RU" sz="2000" dirty="0"/>
              <a:t>синдром удлиненного </a:t>
            </a:r>
            <a:r>
              <a:rPr lang="en-US" sz="2000" dirty="0"/>
              <a:t>QT). 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7. Рутинная </a:t>
            </a:r>
            <a:r>
              <a:rPr lang="ru-RU" sz="2000" dirty="0" err="1"/>
              <a:t>премедикация</a:t>
            </a:r>
            <a:r>
              <a:rPr lang="ru-RU" sz="2000" dirty="0"/>
              <a:t> (бензодиазепины) снижает частоту осложнений, связанных с психо-эмоциональным возбуждением и стресс-ответом</a:t>
            </a:r>
          </a:p>
          <a:p>
            <a:pPr marL="0" indent="0">
              <a:buNone/>
            </a:pPr>
            <a:r>
              <a:rPr lang="ru-RU" sz="2000" dirty="0"/>
              <a:t>8. Профилактика </a:t>
            </a:r>
            <a:r>
              <a:rPr lang="ru-RU" sz="2000" dirty="0" err="1"/>
              <a:t>бакэндокардита</a:t>
            </a:r>
            <a:r>
              <a:rPr lang="ru-RU" sz="2000" dirty="0"/>
              <a:t>, особенно у пациентов с имплантированными устройствами (</a:t>
            </a:r>
            <a:r>
              <a:rPr lang="ru-RU" sz="2000" dirty="0" err="1"/>
              <a:t>окклюдеры</a:t>
            </a:r>
            <a:r>
              <a:rPr lang="ru-RU" sz="2000" dirty="0"/>
              <a:t>, клапаны, электроды и др.)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144" y="6172269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5667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dirty="0"/>
              <a:t>Особенности анестезиологического пособия при некоторых нозологиях врожденных пороков сердца</a:t>
            </a:r>
            <a:r>
              <a:rPr lang="en-US" sz="3000" dirty="0"/>
              <a:t> 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90689"/>
            <a:ext cx="6809642" cy="3522196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ru-RU" sz="2400" dirty="0"/>
              <a:t>Открытое овальное окно (!)</a:t>
            </a:r>
          </a:p>
          <a:p>
            <a:pPr>
              <a:lnSpc>
                <a:spcPct val="110000"/>
              </a:lnSpc>
            </a:pPr>
            <a:r>
              <a:rPr lang="ru-RU" sz="2400" dirty="0"/>
              <a:t>Дефект </a:t>
            </a:r>
            <a:r>
              <a:rPr lang="ru-RU" sz="2400" dirty="0" err="1"/>
              <a:t>межпредсердной</a:t>
            </a:r>
            <a:r>
              <a:rPr lang="ru-RU" sz="2400" dirty="0"/>
              <a:t> перегородки</a:t>
            </a:r>
          </a:p>
          <a:p>
            <a:pPr>
              <a:lnSpc>
                <a:spcPct val="110000"/>
              </a:lnSpc>
            </a:pPr>
            <a:r>
              <a:rPr lang="ru-RU" sz="2400" dirty="0" err="1"/>
              <a:t>Гемодинамически</a:t>
            </a:r>
            <a:r>
              <a:rPr lang="ru-RU" sz="2400" dirty="0"/>
              <a:t> незначимый (малый мышечный) ДМЖП </a:t>
            </a:r>
          </a:p>
          <a:p>
            <a:pPr>
              <a:lnSpc>
                <a:spcPct val="110000"/>
              </a:lnSpc>
            </a:pPr>
            <a:r>
              <a:rPr lang="ru-RU" sz="2400" dirty="0" err="1"/>
              <a:t>Гемодинамически</a:t>
            </a:r>
            <a:r>
              <a:rPr lang="ru-RU" sz="2400" dirty="0"/>
              <a:t> незначимый ОАП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    Пациентам с данными ВПС анестезиологическое пособие оказывается как соматически здоровому ребенку (Помнить о повышенном риске парадоксальной эмболии!)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216791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8542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dirty="0"/>
              <a:t>Особенности анестезиологического пособия при некоторых нозологиях врожденных пороков сердца</a:t>
            </a:r>
            <a:r>
              <a:rPr lang="en-US" sz="3000" dirty="0"/>
              <a:t> 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1" y="1523999"/>
            <a:ext cx="6809642" cy="469279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ДМЖП, АВК, </a:t>
            </a:r>
            <a:r>
              <a:rPr lang="ru-RU" sz="2400" dirty="0" err="1"/>
              <a:t>гемодинамически</a:t>
            </a:r>
            <a:r>
              <a:rPr lang="ru-RU" sz="2400" dirty="0"/>
              <a:t> значимый ОАП:</a:t>
            </a:r>
          </a:p>
          <a:p>
            <a:pPr marL="385763" indent="-385763">
              <a:buAutoNum type="arabicPeriod"/>
            </a:pPr>
            <a:r>
              <a:rPr lang="ru-RU" sz="2400" dirty="0"/>
              <a:t>Оптимизация системно-легочного кровотока - ИВЛ (</a:t>
            </a:r>
            <a:r>
              <a:rPr lang="ru-RU" sz="2400" dirty="0" err="1"/>
              <a:t>нормовентиляция</a:t>
            </a:r>
            <a:r>
              <a:rPr lang="en-US" sz="2400" dirty="0"/>
              <a:t> (pCO2 – 40-45</a:t>
            </a:r>
            <a:r>
              <a:rPr lang="ru-RU" sz="2400" dirty="0"/>
              <a:t>), коррекция </a:t>
            </a:r>
            <a:r>
              <a:rPr lang="ru-RU" sz="2400" dirty="0" err="1"/>
              <a:t>волемического</a:t>
            </a:r>
            <a:r>
              <a:rPr lang="ru-RU" sz="2400" dirty="0"/>
              <a:t> статуса)</a:t>
            </a:r>
          </a:p>
          <a:p>
            <a:pPr marL="385763" indent="-385763">
              <a:buAutoNum type="arabicPeriod"/>
            </a:pPr>
            <a:r>
              <a:rPr lang="ru-RU" sz="2400" dirty="0"/>
              <a:t>Встречается недостаточность клапанного аппарата и умеренное снижение сократительной функции сердца (до и после хирургической коррекции)</a:t>
            </a:r>
          </a:p>
          <a:p>
            <a:pPr marL="385763" indent="-385763">
              <a:buAutoNum type="arabicPeriod"/>
            </a:pPr>
            <a:r>
              <a:rPr lang="ru-RU" sz="2400" dirty="0"/>
              <a:t>Угроза нарушений ритма сердца (</a:t>
            </a:r>
            <a:r>
              <a:rPr lang="ru-RU" sz="2400" dirty="0" err="1"/>
              <a:t>септальные</a:t>
            </a:r>
            <a:r>
              <a:rPr lang="ru-RU" sz="2400" dirty="0"/>
              <a:t> дефекты)</a:t>
            </a:r>
          </a:p>
          <a:p>
            <a:pPr marL="385763" indent="-385763">
              <a:buAutoNum type="arabicPeriod"/>
            </a:pPr>
            <a:r>
              <a:rPr lang="ru-RU" sz="2400" dirty="0"/>
              <a:t>Развитие легочной гипертензии при длительно </a:t>
            </a:r>
            <a:r>
              <a:rPr lang="ru-RU" sz="2400" dirty="0" err="1"/>
              <a:t>некоррегированном</a:t>
            </a:r>
            <a:r>
              <a:rPr lang="ru-RU" sz="2400" dirty="0"/>
              <a:t> ВПС</a:t>
            </a:r>
          </a:p>
          <a:p>
            <a:pPr marL="385763" indent="-385763">
              <a:buAutoNum type="arabicPeriod"/>
            </a:pPr>
            <a:r>
              <a:rPr lang="ru-RU" sz="2400" dirty="0"/>
              <a:t>Риск </a:t>
            </a:r>
            <a:r>
              <a:rPr lang="ru-RU" sz="2400" dirty="0" err="1"/>
              <a:t>бакэндокардита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216791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79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012874"/>
          </a:xfrm>
        </p:spPr>
        <p:txBody>
          <a:bodyPr>
            <a:normAutofit fontScale="90000"/>
          </a:bodyPr>
          <a:lstStyle/>
          <a:p>
            <a:r>
              <a:rPr lang="ru-RU" sz="3000" dirty="0"/>
              <a:t>Особенности анестезиологического пособия при некоторых нозологиях врожденных пороков сердца</a:t>
            </a:r>
            <a:r>
              <a:rPr lang="en-US" sz="3000" dirty="0"/>
              <a:t> 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4874" y="1294228"/>
            <a:ext cx="5753099" cy="4656405"/>
          </a:xfrm>
        </p:spPr>
        <p:txBody>
          <a:bodyPr>
            <a:normAutofit fontScale="47500" lnSpcReduction="20000"/>
          </a:bodyPr>
          <a:lstStyle/>
          <a:p>
            <a:pPr marL="38100" indent="0">
              <a:lnSpc>
                <a:spcPct val="100000"/>
              </a:lnSpc>
              <a:spcBef>
                <a:spcPts val="0"/>
              </a:spcBef>
              <a:buSzPts val="2800"/>
              <a:buNone/>
            </a:pPr>
            <a:r>
              <a:rPr lang="ru-RU" sz="3800" dirty="0">
                <a:ea typeface="Times New Roman"/>
                <a:cs typeface="Times New Roman"/>
                <a:sym typeface="Times New Roman"/>
              </a:rPr>
              <a:t>     </a:t>
            </a:r>
            <a:r>
              <a:rPr lang="ru-RU" sz="4400" dirty="0">
                <a:ea typeface="Times New Roman"/>
                <a:cs typeface="Times New Roman"/>
                <a:sym typeface="Times New Roman"/>
              </a:rPr>
              <a:t>Единственный желудочек сердца, </a:t>
            </a:r>
            <a:r>
              <a:rPr lang="ru-RU" sz="4400" dirty="0"/>
              <a:t>аорто-легочный шунт (</a:t>
            </a:r>
            <a:r>
              <a:rPr lang="en-US" sz="4400" dirty="0"/>
              <a:t>Blalock-Taussig</a:t>
            </a:r>
            <a:r>
              <a:rPr lang="ru-RU" sz="4400" dirty="0"/>
              <a:t>,</a:t>
            </a:r>
            <a:r>
              <a:rPr lang="en-US" sz="4400" dirty="0"/>
              <a:t> Sano)</a:t>
            </a:r>
            <a:endParaRPr lang="ru-RU" sz="4400" dirty="0">
              <a:ea typeface="Times New Roman"/>
              <a:cs typeface="Times New Roman"/>
              <a:sym typeface="Times New Roman"/>
            </a:endParaRPr>
          </a:p>
          <a:p>
            <a:pPr marL="342900" indent="-304800">
              <a:lnSpc>
                <a:spcPct val="11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sz="4400" dirty="0">
                <a:ea typeface="Times New Roman"/>
                <a:cs typeface="Times New Roman"/>
                <a:sym typeface="Times New Roman"/>
              </a:rPr>
              <a:t>Этапная гемодинамическая коррекция</a:t>
            </a:r>
            <a:r>
              <a:rPr lang="en-US" sz="4400" dirty="0">
                <a:ea typeface="Times New Roman"/>
                <a:cs typeface="Times New Roman"/>
                <a:sym typeface="Times New Roman"/>
              </a:rPr>
              <a:t> (</a:t>
            </a:r>
            <a:r>
              <a:rPr lang="ru-RU" sz="4400" dirty="0">
                <a:ea typeface="Times New Roman"/>
                <a:cs typeface="Times New Roman"/>
                <a:sym typeface="Times New Roman"/>
              </a:rPr>
              <a:t>операции </a:t>
            </a:r>
            <a:r>
              <a:rPr lang="en-US" sz="4400" dirty="0">
                <a:ea typeface="Times New Roman"/>
                <a:cs typeface="Times New Roman"/>
                <a:sym typeface="Times New Roman"/>
              </a:rPr>
              <a:t>Norwood, Glenn, Fontan)</a:t>
            </a:r>
            <a:endParaRPr lang="ru-RU" sz="4400" dirty="0">
              <a:ea typeface="Times New Roman"/>
              <a:cs typeface="Times New Roman"/>
              <a:sym typeface="Times New Roman"/>
            </a:endParaRPr>
          </a:p>
          <a:p>
            <a:pPr marL="342900" indent="-304800">
              <a:lnSpc>
                <a:spcPct val="11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sz="4400" dirty="0">
                <a:ea typeface="Times New Roman"/>
                <a:cs typeface="Times New Roman"/>
                <a:sym typeface="Times New Roman"/>
              </a:rPr>
              <a:t>Течение заболевания зависит от морфологии желудочка (анатомически левый или правый)</a:t>
            </a:r>
            <a:endParaRPr lang="en-US" sz="4400" dirty="0">
              <a:ea typeface="Times New Roman"/>
              <a:cs typeface="Times New Roman"/>
              <a:sym typeface="Times New Roman"/>
            </a:endParaRPr>
          </a:p>
          <a:p>
            <a:pPr marL="342900" indent="-304800">
              <a:lnSpc>
                <a:spcPct val="11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sz="4400" dirty="0"/>
              <a:t>До операции </a:t>
            </a:r>
            <a:r>
              <a:rPr lang="en-US" sz="4400" dirty="0"/>
              <a:t>Glenn</a:t>
            </a:r>
            <a:r>
              <a:rPr lang="ru-RU" sz="4400" dirty="0"/>
              <a:t>: оптимизация системно-легочного кровотока (</a:t>
            </a:r>
            <a:r>
              <a:rPr lang="ru-RU" sz="4400" dirty="0" err="1"/>
              <a:t>нормовентиляция</a:t>
            </a:r>
            <a:r>
              <a:rPr lang="en-US" sz="4400" dirty="0"/>
              <a:t> (pCO2 40-45</a:t>
            </a:r>
            <a:r>
              <a:rPr lang="ru-RU" sz="4400" dirty="0"/>
              <a:t> мм рт. ст.), целевая артериальная сатурация  </a:t>
            </a:r>
            <a:r>
              <a:rPr lang="en-US" sz="4400" dirty="0"/>
              <a:t>75-85%)</a:t>
            </a:r>
            <a:r>
              <a:rPr lang="ru-RU" sz="4400" dirty="0"/>
              <a:t>, избегать массивной </a:t>
            </a:r>
            <a:r>
              <a:rPr lang="ru-RU" sz="4400" dirty="0" err="1"/>
              <a:t>волемической</a:t>
            </a:r>
            <a:r>
              <a:rPr lang="ru-RU" sz="4400" dirty="0"/>
              <a:t> нагрузки</a:t>
            </a:r>
          </a:p>
          <a:p>
            <a:pPr marL="342900" indent="-304800">
              <a:lnSpc>
                <a:spcPct val="11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sz="4400" dirty="0">
                <a:ea typeface="Times New Roman"/>
                <a:cs typeface="Times New Roman"/>
                <a:sym typeface="Times New Roman"/>
              </a:rPr>
              <a:t>До операции </a:t>
            </a:r>
            <a:r>
              <a:rPr lang="en-US" sz="4400" dirty="0">
                <a:ea typeface="Times New Roman"/>
                <a:cs typeface="Times New Roman"/>
                <a:sym typeface="Times New Roman"/>
              </a:rPr>
              <a:t>Glenn</a:t>
            </a:r>
            <a:r>
              <a:rPr lang="ru-RU" sz="4400" dirty="0">
                <a:ea typeface="Times New Roman"/>
                <a:cs typeface="Times New Roman"/>
                <a:sym typeface="Times New Roman"/>
              </a:rPr>
              <a:t> рекомендуется</a:t>
            </a:r>
            <a:r>
              <a:rPr lang="en-US" sz="4400" dirty="0"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4400" dirty="0">
                <a:ea typeface="Times New Roman"/>
                <a:cs typeface="Times New Roman"/>
                <a:sym typeface="Times New Roman"/>
              </a:rPr>
              <a:t>хирургические вмешательства проводить в специализированных стационарах</a:t>
            </a:r>
          </a:p>
          <a:p>
            <a:pPr marL="342900" indent="-304800">
              <a:lnSpc>
                <a:spcPct val="10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endParaRPr lang="ru-RU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172269"/>
            <a:ext cx="1176411" cy="64120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3ED6879-4898-4BC5-B18D-97A400B283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973" y="2197765"/>
            <a:ext cx="3226027" cy="246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0711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Особенности некоторых нозологий врожденных пороков сердца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690689"/>
            <a:ext cx="7886699" cy="3956773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Отдаленные последствия этапной гемодинамической коррекции является полиорганная дисфункция различной степени выраженности (цирроз печени,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протеинтеряющая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энтеропатия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апластический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бронхит, хроническая сердечная недостаточность, нарушения ритма сердца)</a:t>
            </a:r>
          </a:p>
          <a:p>
            <a:r>
              <a:rPr lang="ru-RU" dirty="0"/>
              <a:t>С осторожностью применять препараты, снижающие артериальное давление (дробное введение расчетной дозы препаратов) </a:t>
            </a:r>
          </a:p>
          <a:p>
            <a:r>
              <a:rPr lang="ru-RU" dirty="0"/>
              <a:t>Риск </a:t>
            </a:r>
            <a:r>
              <a:rPr lang="ru-RU" dirty="0" err="1"/>
              <a:t>бакэндоакрдита</a:t>
            </a:r>
            <a:endParaRPr lang="ru-RU" dirty="0"/>
          </a:p>
          <a:p>
            <a:pPr marL="385763" indent="-385763">
              <a:buFont typeface="Arial" panose="020B0604020202020204" pitchFamily="34" charset="0"/>
              <a:buAutoNum type="arabicPeriod"/>
            </a:pPr>
            <a:endParaRPr lang="ru-RU" dirty="0"/>
          </a:p>
          <a:p>
            <a:pPr marL="385763" indent="-385763">
              <a:buAutoNum type="arabicPeriod"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172269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672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000" dirty="0"/>
              <a:t>Особенности анестезиологического пособия некоторых нозологий врожденных пороков сердца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3219" y="1523999"/>
            <a:ext cx="5444197" cy="46482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Тетрада </a:t>
            </a:r>
            <a:r>
              <a:rPr lang="ru-RU" sz="2000" dirty="0" err="1"/>
              <a:t>Фалло</a:t>
            </a:r>
            <a:endParaRPr lang="ru-RU" sz="2000" dirty="0"/>
          </a:p>
          <a:p>
            <a:r>
              <a:rPr lang="ru-RU" sz="2000" dirty="0"/>
              <a:t>В зависимости от выраженности стеноза легочной артерии – вариативность гипоксемии (варьирование сатурации от 65-95%)</a:t>
            </a:r>
          </a:p>
          <a:p>
            <a:r>
              <a:rPr lang="ru-RU" sz="2000" dirty="0" err="1"/>
              <a:t>Одышечно-цианотические</a:t>
            </a:r>
            <a:r>
              <a:rPr lang="ru-RU" sz="2000" dirty="0"/>
              <a:t> приступы (</a:t>
            </a:r>
            <a:r>
              <a:rPr lang="en-US" sz="2000" dirty="0"/>
              <a:t>Tet spells) – </a:t>
            </a:r>
            <a:r>
              <a:rPr lang="ru-RU" sz="2000" dirty="0" err="1"/>
              <a:t>констрикция</a:t>
            </a:r>
            <a:r>
              <a:rPr lang="ru-RU" sz="2000" dirty="0"/>
              <a:t> выходного тракта правого желудочка, приводит к увеличению право-левого шунта, выраженной гипоксемии, гипотензии, нарушению сознания</a:t>
            </a:r>
          </a:p>
          <a:p>
            <a:r>
              <a:rPr lang="ru-RU" sz="2000" dirty="0"/>
              <a:t>Интенсивная терапия: дотация кислорода (</a:t>
            </a:r>
            <a:r>
              <a:rPr lang="en-US" sz="2000" dirty="0"/>
              <a:t>FiO2 – 100%)</a:t>
            </a:r>
            <a:r>
              <a:rPr lang="ru-RU" sz="2000" dirty="0"/>
              <a:t>, </a:t>
            </a:r>
            <a:r>
              <a:rPr lang="ru-RU" sz="2000" dirty="0" err="1"/>
              <a:t>волемическая</a:t>
            </a:r>
            <a:r>
              <a:rPr lang="ru-RU" sz="2000" dirty="0"/>
              <a:t> нагрузка (болюс 20 мл/кг), морфин (50-100 мкг/кг), вазопрессорная поддержка (</a:t>
            </a:r>
            <a:r>
              <a:rPr lang="ru-RU" sz="2000" dirty="0" err="1"/>
              <a:t>фенилэфрин</a:t>
            </a:r>
            <a:r>
              <a:rPr lang="ru-RU" sz="2000" dirty="0"/>
              <a:t>), в/в </a:t>
            </a:r>
            <a:r>
              <a:rPr lang="ru-RU" sz="2000" dirty="0" err="1"/>
              <a:t>бетаблокаторы</a:t>
            </a:r>
            <a:endParaRPr lang="ru-RU" sz="2000" dirty="0"/>
          </a:p>
          <a:p>
            <a:r>
              <a:rPr lang="ru-RU" sz="2000" dirty="0"/>
              <a:t>Риск </a:t>
            </a:r>
            <a:r>
              <a:rPr lang="ru-RU" sz="2000" dirty="0" err="1"/>
              <a:t>бакэндокардита</a:t>
            </a:r>
            <a:endParaRPr lang="ru-RU" sz="2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144" y="6172269"/>
            <a:ext cx="1176411" cy="6412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41C84A79-47C6-4E54-A5FC-4A68A241BA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4044" y="2281603"/>
            <a:ext cx="3589956" cy="193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7217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58768"/>
            <a:ext cx="7886700" cy="930392"/>
          </a:xfrm>
        </p:spPr>
        <p:txBody>
          <a:bodyPr>
            <a:normAutofit/>
          </a:bodyPr>
          <a:lstStyle/>
          <a:p>
            <a:pPr algn="ctr"/>
            <a:r>
              <a:rPr lang="ru-RU" sz="3000" dirty="0"/>
              <a:t>Выводы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047749"/>
            <a:ext cx="7717009" cy="51690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/>
              <a:t>1. Понимание анатомии и гемодинамики ВПС – залог успешной и безопасной анестезии.</a:t>
            </a:r>
          </a:p>
          <a:p>
            <a:pPr marL="0" indent="0">
              <a:buNone/>
            </a:pPr>
            <a:r>
              <a:rPr lang="ru-RU" sz="2000" dirty="0"/>
              <a:t>2. При выявлении факторов высокого риска – организация консультации и, при необходимости, трансфера в специализированный стационар</a:t>
            </a:r>
            <a:r>
              <a:rPr lang="en-US" sz="2000" dirty="0"/>
              <a:t> </a:t>
            </a:r>
            <a:r>
              <a:rPr lang="ru-RU" sz="2000" dirty="0"/>
              <a:t>для оказания хирургической помощи.</a:t>
            </a:r>
          </a:p>
          <a:p>
            <a:pPr marL="0" indent="0">
              <a:buNone/>
            </a:pPr>
            <a:r>
              <a:rPr lang="ru-RU" sz="2000" dirty="0"/>
              <a:t>3. Пациенты низкой и средней группы риска могут оперироваться на местном уровне. </a:t>
            </a:r>
          </a:p>
          <a:p>
            <a:pPr marL="0" indent="0">
              <a:buNone/>
            </a:pPr>
            <a:r>
              <a:rPr lang="ru-RU" sz="2000" dirty="0"/>
              <a:t>4. Этиотропная медикаментозная терапия продолжается до дня хирургического вмешательства.</a:t>
            </a:r>
          </a:p>
          <a:p>
            <a:pPr marL="0" indent="0">
              <a:buNone/>
            </a:pPr>
            <a:r>
              <a:rPr lang="ru-RU" sz="2000" dirty="0"/>
              <a:t>5. Не уверены, нет необходимого спектра терапевтических и диагностических возможностей или есть иные сомнения – проконсультируйтесь со специалистами.</a:t>
            </a:r>
          </a:p>
          <a:p>
            <a:pPr marL="0" indent="0">
              <a:buNone/>
            </a:pPr>
            <a:r>
              <a:rPr lang="ru-RU" sz="2000" dirty="0"/>
              <a:t>6. Заблаговременное планирование тактики анестезиологического пособия у каждого конкретного пациента.</a:t>
            </a:r>
          </a:p>
          <a:p>
            <a:pPr marL="0" indent="0">
              <a:buNone/>
            </a:pPr>
            <a:endParaRPr lang="ru-RU" sz="165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985" y="6216791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6927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b="1" dirty="0"/>
              <a:t>Контактные телефоны РНПЦ детской хирургии</a:t>
            </a:r>
            <a:endParaRPr lang="x-none" sz="3000" b="1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1" y="2125266"/>
            <a:ext cx="6809642" cy="35221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 Sans"/>
              </a:rPr>
              <a:t> Консультативно-поликлиническое отделение</a:t>
            </a:r>
            <a:r>
              <a:rPr lang="en-US" b="0" i="0" dirty="0">
                <a:solidFill>
                  <a:srgbClr val="000000"/>
                </a:solidFill>
                <a:effectLst/>
                <a:latin typeface="Open Sans"/>
              </a:rPr>
              <a:t> (</a:t>
            </a:r>
            <a:r>
              <a:rPr lang="ru-RU" b="0" i="0" dirty="0">
                <a:solidFill>
                  <a:srgbClr val="000000"/>
                </a:solidFill>
                <a:effectLst/>
                <a:latin typeface="Open Sans"/>
              </a:rPr>
              <a:t>кардиохирургия)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 Sans"/>
              </a:rPr>
              <a:t> 8 (017) 393-21-86</a:t>
            </a:r>
          </a:p>
          <a:p>
            <a:pPr marL="0" indent="0" fontAlgn="base">
              <a:buNone/>
            </a:pPr>
            <a:endParaRPr lang="ru-RU" b="0" i="0" dirty="0">
              <a:solidFill>
                <a:srgbClr val="000000"/>
              </a:solidFill>
              <a:effectLst/>
              <a:latin typeface="Open Sans"/>
            </a:endParaRPr>
          </a:p>
          <a:p>
            <a:pPr marL="0" indent="0" fontAlgn="base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 Sans"/>
              </a:rPr>
              <a:t> Отделение анестезиологии и реанимации №3 (кардиохирургическая реанимация) </a:t>
            </a:r>
          </a:p>
          <a:p>
            <a:pPr marL="0" indent="0" fontAlgn="base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Open Sans"/>
              </a:rPr>
              <a:t> 8 (017) 343-21-76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144" y="6216791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309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49" y="448866"/>
            <a:ext cx="7886700" cy="185618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5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5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5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144" y="6082039"/>
            <a:ext cx="1176411" cy="6412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C820A6A3-EC81-4D2A-BBA8-7F485E49FD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2924" y="2385356"/>
            <a:ext cx="5578149" cy="3696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106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Врожденные пороки сердца подразделяются на два типа: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Без цианоза </a:t>
            </a:r>
          </a:p>
          <a:p>
            <a:pPr marL="385763" indent="-385763">
              <a:buAutoNum type="arabicPeriod"/>
            </a:pPr>
            <a:r>
              <a:rPr lang="ru-RU" dirty="0"/>
              <a:t>Перегрузка объемом (ДМПП, ДМЖП, ОАП, АВК)</a:t>
            </a:r>
          </a:p>
          <a:p>
            <a:pPr marL="385763" indent="-385763">
              <a:buAutoNum type="arabicPeriod"/>
            </a:pPr>
            <a:r>
              <a:rPr lang="ru-RU" dirty="0"/>
              <a:t>Перегрузка давлением (</a:t>
            </a:r>
            <a:r>
              <a:rPr lang="ru-RU" dirty="0" err="1"/>
              <a:t>КоА</a:t>
            </a:r>
            <a:r>
              <a:rPr lang="ru-RU" dirty="0"/>
              <a:t>, аортальный стеноз, стенозы ЛА)</a:t>
            </a:r>
            <a:endParaRPr lang="x-none" dirty="0"/>
          </a:p>
        </p:txBody>
      </p:sp>
      <p:sp>
        <p:nvSpPr>
          <p:cNvPr id="12" name="Объект 11">
            <a:extLst>
              <a:ext uri="{FF2B5EF4-FFF2-40B4-BE49-F238E27FC236}">
                <a16:creationId xmlns:a16="http://schemas.microsoft.com/office/drawing/2014/main" xmlns="" id="{9AE64919-8A0C-4F2F-A941-F768E4712C4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/>
              <a:t>С цианозом</a:t>
            </a:r>
          </a:p>
          <a:p>
            <a:pPr marL="385763" indent="-385763">
              <a:buAutoNum type="arabicPeriod"/>
            </a:pPr>
            <a:r>
              <a:rPr lang="ru-RU" dirty="0"/>
              <a:t>Сниженный легочный кровоток (ТФ, атрезия ТК)</a:t>
            </a:r>
          </a:p>
          <a:p>
            <a:pPr marL="385763" indent="-385763">
              <a:buAutoNum type="arabicPeriod"/>
            </a:pPr>
            <a:r>
              <a:rPr lang="ru-RU" dirty="0"/>
              <a:t>Смешение крови (ТМС, ТАДЛВ, СГЛОС)</a:t>
            </a:r>
            <a:endParaRPr lang="x-none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172269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047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6856" y="1131094"/>
            <a:ext cx="7886700" cy="994172"/>
          </a:xfrm>
        </p:spPr>
        <p:txBody>
          <a:bodyPr>
            <a:normAutofit/>
          </a:bodyPr>
          <a:lstStyle/>
          <a:p>
            <a:r>
              <a:rPr lang="ru-RU" sz="3000" dirty="0"/>
              <a:t>Врожденные пороки сердца по типу кровообращения подразделяются</a:t>
            </a:r>
            <a:endParaRPr lang="x-none" sz="3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145" y="6216791"/>
            <a:ext cx="1176411" cy="641209"/>
          </a:xfrm>
          <a:prstGeom prst="rect">
            <a:avLst/>
          </a:prstGeom>
        </p:spPr>
      </p:pic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xmlns="" id="{D985E9F8-7BB2-4904-B052-BF35DCA0CD83}"/>
              </a:ext>
            </a:extLst>
          </p:cNvPr>
          <p:cNvCxnSpPr>
            <a:cxnSpLocks/>
          </p:cNvCxnSpPr>
          <p:nvPr/>
        </p:nvCxnSpPr>
        <p:spPr>
          <a:xfrm flipH="1">
            <a:off x="1772529" y="2051411"/>
            <a:ext cx="1007599" cy="14857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xmlns="" id="{F95650D2-639B-420C-A93C-0D7C8224D326}"/>
              </a:ext>
            </a:extLst>
          </p:cNvPr>
          <p:cNvCxnSpPr>
            <a:cxnSpLocks/>
          </p:cNvCxnSpPr>
          <p:nvPr/>
        </p:nvCxnSpPr>
        <p:spPr>
          <a:xfrm>
            <a:off x="5651698" y="2051411"/>
            <a:ext cx="815924" cy="14857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1D44CDF-5567-43C5-BC2F-CE45EAF4117F}"/>
              </a:ext>
            </a:extLst>
          </p:cNvPr>
          <p:cNvSpPr txBox="1"/>
          <p:nvPr/>
        </p:nvSpPr>
        <p:spPr>
          <a:xfrm>
            <a:off x="896813" y="3623951"/>
            <a:ext cx="2606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Последовательная </a:t>
            </a:r>
          </a:p>
          <a:p>
            <a:r>
              <a:rPr lang="ru-RU" sz="2400" dirty="0"/>
              <a:t>циркуляция </a:t>
            </a:r>
            <a:endParaRPr lang="x-none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310C567-84EA-46DF-9667-9153920D0F64}"/>
              </a:ext>
            </a:extLst>
          </p:cNvPr>
          <p:cNvSpPr txBox="1"/>
          <p:nvPr/>
        </p:nvSpPr>
        <p:spPr>
          <a:xfrm>
            <a:off x="5641148" y="3623951"/>
            <a:ext cx="26060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Параллельная </a:t>
            </a:r>
          </a:p>
          <a:p>
            <a:r>
              <a:rPr lang="ru-RU" sz="2400" dirty="0"/>
              <a:t>циркуляция </a:t>
            </a:r>
            <a:endParaRPr lang="x-none" sz="2400" dirty="0"/>
          </a:p>
        </p:txBody>
      </p:sp>
    </p:spTree>
    <p:extLst>
      <p:ext uri="{BB962C8B-B14F-4D97-AF65-F5344CB8AC3E}">
        <p14:creationId xmlns:p14="http://schemas.microsoft.com/office/powerpoint/2010/main" val="81916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Последовательная циркуляция</a:t>
            </a: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1" y="1485900"/>
            <a:ext cx="6809642" cy="4191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1. У пациентов после радикальной коррекции ВПС.</a:t>
            </a:r>
          </a:p>
          <a:p>
            <a:pPr marL="0" indent="0">
              <a:buNone/>
            </a:pPr>
            <a:r>
              <a:rPr lang="ru-RU" dirty="0"/>
              <a:t>2. Наличие </a:t>
            </a:r>
            <a:r>
              <a:rPr lang="ru-RU" dirty="0" err="1"/>
              <a:t>рестриктивных</a:t>
            </a:r>
            <a:r>
              <a:rPr lang="ru-RU" dirty="0"/>
              <a:t> (ограниченных по потоку) внутрисердечных шунтов не оказывающих существенного влияния на системно-легочный кровоток.</a:t>
            </a:r>
          </a:p>
          <a:p>
            <a:pPr marL="0" indent="0">
              <a:buNone/>
            </a:pPr>
            <a:r>
              <a:rPr lang="ru-RU" dirty="0"/>
              <a:t>3. Величина шунта зависит от размера дефекта и градиента давлений.</a:t>
            </a:r>
            <a:endParaRPr lang="x-none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216791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5345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Параллельная циркуляция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x-none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200150"/>
            <a:ext cx="6809642" cy="4876800"/>
          </a:xfrm>
        </p:spPr>
        <p:txBody>
          <a:bodyPr>
            <a:normAutofit lnSpcReduction="10000"/>
          </a:bodyPr>
          <a:lstStyle/>
          <a:p>
            <a:pPr marL="385763" indent="-385763">
              <a:buAutoNum type="arabicPeriod"/>
            </a:pPr>
            <a:r>
              <a:rPr lang="ru-RU" dirty="0"/>
              <a:t>Зависимость легочной и системной циркуляции от сосудистого сопротивления (сосудистого тонуса) каждого из кругов кровообращения и объема смешиваемой крови. </a:t>
            </a:r>
          </a:p>
          <a:p>
            <a:pPr marL="385763" indent="-385763">
              <a:buAutoNum type="arabicPeriod"/>
            </a:pPr>
            <a:r>
              <a:rPr lang="ru-RU" dirty="0"/>
              <a:t>Избыточный легочный кровоток приводит к обкрадыванию большого круга кровообращения (нарушение </a:t>
            </a:r>
            <a:r>
              <a:rPr lang="ru-RU" dirty="0" err="1"/>
              <a:t>спланхнической</a:t>
            </a:r>
            <a:r>
              <a:rPr lang="ru-RU" dirty="0"/>
              <a:t> и коронарной перфузии) и отеку легких.</a:t>
            </a:r>
          </a:p>
          <a:p>
            <a:pPr marL="385763" indent="-385763">
              <a:buAutoNum type="arabicPeriod"/>
            </a:pPr>
            <a:r>
              <a:rPr lang="ru-RU" dirty="0"/>
              <a:t>Избыточный системный кровоток приводит к развитию выраженного цианоза.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1985" y="6216791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022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Врожденные пороки сердца с параллельной циркуляцией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5900"/>
            <a:ext cx="6809642" cy="4495800"/>
          </a:xfrm>
        </p:spPr>
        <p:txBody>
          <a:bodyPr>
            <a:normAutofit/>
          </a:bodyPr>
          <a:lstStyle/>
          <a:p>
            <a:pPr marL="342900" indent="-304800">
              <a:lnSpc>
                <a:spcPct val="10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Полная форма АВК</a:t>
            </a:r>
          </a:p>
          <a:p>
            <a:pPr marL="342900" indent="-304800">
              <a:lnSpc>
                <a:spcPct val="10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Большой (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нерестриктивный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) ДМЖП</a:t>
            </a:r>
          </a:p>
          <a:p>
            <a:pPr marL="342900" indent="-304800">
              <a:lnSpc>
                <a:spcPct val="10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Общий артериальный ствол</a:t>
            </a:r>
          </a:p>
          <a:p>
            <a:pPr marL="342900" indent="-304800">
              <a:lnSpc>
                <a:spcPct val="10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Синдром гипоплазии левых/правых отделов сердца</a:t>
            </a:r>
          </a:p>
          <a:p>
            <a:pPr marL="342900" indent="-304800">
              <a:lnSpc>
                <a:spcPct val="10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Аорто-легочные шунты (</a:t>
            </a:r>
            <a:r>
              <a:rPr lang="en-US" dirty="0">
                <a:latin typeface="Times New Roman"/>
                <a:ea typeface="Times New Roman"/>
                <a:cs typeface="Times New Roman"/>
                <a:sym typeface="Times New Roman"/>
              </a:rPr>
              <a:t>Blalock-Taussig, Sano)</a:t>
            </a:r>
            <a:endParaRPr lang="ru-RU" dirty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42900" indent="-304800">
              <a:lnSpc>
                <a:spcPct val="10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Большой ОАП или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стентированный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ОАП</a:t>
            </a:r>
          </a:p>
          <a:p>
            <a:pPr marL="342900" indent="-304800">
              <a:lnSpc>
                <a:spcPct val="10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ТМС</a:t>
            </a:r>
          </a:p>
          <a:p>
            <a:pPr marL="342900" indent="-304800">
              <a:lnSpc>
                <a:spcPct val="100000"/>
              </a:lnSpc>
              <a:spcBef>
                <a:spcPts val="0"/>
              </a:spcBef>
              <a:buSzPts val="2800"/>
              <a:buFont typeface="Times New Roman"/>
              <a:buChar char="•"/>
            </a:pP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Единственный желудочек сердца 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172269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8537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000" dirty="0"/>
              <a:t>Анатомо-физиологические особенности у пациентов с ВПС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2226469"/>
            <a:ext cx="6809642" cy="3263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Сердечно-сосудистая система</a:t>
            </a:r>
          </a:p>
          <a:p>
            <a:r>
              <a:rPr lang="ru-RU" dirty="0"/>
              <a:t>Цианоз</a:t>
            </a:r>
          </a:p>
          <a:p>
            <a:r>
              <a:rPr lang="ru-RU" dirty="0"/>
              <a:t>Сердечная недостаточность</a:t>
            </a:r>
          </a:p>
          <a:p>
            <a:r>
              <a:rPr lang="ru-RU" dirty="0"/>
              <a:t>Легочная гипертензия</a:t>
            </a:r>
          </a:p>
          <a:p>
            <a:r>
              <a:rPr lang="ru-RU" dirty="0"/>
              <a:t>Аритмии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216791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97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xmlns="" id="{65F32175-E205-49FF-9405-18436865C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0454"/>
            <a:ext cx="7886700" cy="949323"/>
          </a:xfrm>
        </p:spPr>
        <p:txBody>
          <a:bodyPr>
            <a:normAutofit/>
          </a:bodyPr>
          <a:lstStyle/>
          <a:p>
            <a:r>
              <a:rPr lang="ru-RU" sz="3000" dirty="0"/>
              <a:t>Цианоз </a:t>
            </a:r>
            <a:endParaRPr lang="x-none" sz="3000" dirty="0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xmlns="" id="{52736F4F-510D-467A-AC9C-38128254A5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5422" y="661183"/>
            <a:ext cx="6836899" cy="5852160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ru-RU" dirty="0"/>
              <a:t>Право-левый шунт крови, визуализируется при</a:t>
            </a:r>
            <a:r>
              <a:rPr lang="en-US" dirty="0"/>
              <a:t> Sat ≤85%</a:t>
            </a:r>
            <a:endParaRPr lang="ru-RU" dirty="0"/>
          </a:p>
          <a:p>
            <a:pPr lvl="1"/>
            <a:r>
              <a:rPr lang="ru-RU" dirty="0"/>
              <a:t>Сопровождается компенсаторной полицитемии (</a:t>
            </a:r>
            <a:r>
              <a:rPr lang="en-US" dirty="0" err="1"/>
              <a:t>Htc</a:t>
            </a:r>
            <a:r>
              <a:rPr lang="en-US" dirty="0"/>
              <a:t>≥</a:t>
            </a:r>
            <a:r>
              <a:rPr lang="ru-RU" dirty="0"/>
              <a:t>55) и изменениями реологических свойств крови (повышение рисков ОНМК), развитием </a:t>
            </a:r>
            <a:r>
              <a:rPr lang="ru-RU" dirty="0" err="1"/>
              <a:t>гипокоагуляции</a:t>
            </a:r>
            <a:r>
              <a:rPr lang="ru-RU" dirty="0"/>
              <a:t>  (угрозы кровотечений)</a:t>
            </a:r>
            <a:endParaRPr lang="en-US" dirty="0"/>
          </a:p>
          <a:p>
            <a:pPr marL="342900" lvl="1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dirty="0"/>
              <a:t>      </a:t>
            </a:r>
            <a:r>
              <a:rPr lang="ru-RU" dirty="0"/>
              <a:t>Направления интенсивной терапии</a:t>
            </a:r>
          </a:p>
          <a:p>
            <a:pPr lvl="1"/>
            <a:r>
              <a:rPr lang="ru-RU" dirty="0"/>
              <a:t>Нормализация </a:t>
            </a:r>
            <a:r>
              <a:rPr lang="ru-RU" dirty="0" err="1"/>
              <a:t>волемического</a:t>
            </a:r>
            <a:r>
              <a:rPr lang="ru-RU" dirty="0"/>
              <a:t> статуса пациента</a:t>
            </a:r>
          </a:p>
          <a:p>
            <a:pPr lvl="1"/>
            <a:r>
              <a:rPr lang="ru-RU" dirty="0"/>
              <a:t>Повышение системного сосудистого сопротивления (вазопрессорная и </a:t>
            </a:r>
            <a:r>
              <a:rPr lang="ru-RU" dirty="0" err="1"/>
              <a:t>кардиотоническая</a:t>
            </a:r>
            <a:r>
              <a:rPr lang="ru-RU" dirty="0"/>
              <a:t> поддержка), снижение легочного сосудистого сопротивления (дотация кислорода, фармакологические агенты, направленные на снижение легочного сопротивления)</a:t>
            </a:r>
          </a:p>
          <a:p>
            <a:pPr lvl="1"/>
            <a:r>
              <a:rPr lang="ru-RU" dirty="0"/>
              <a:t>Профилактика ятрогенной воздушной эмболии при внутривенном введении препаратов</a:t>
            </a:r>
          </a:p>
          <a:p>
            <a:pPr lvl="1"/>
            <a:r>
              <a:rPr lang="ru-RU" dirty="0"/>
              <a:t>Контроль гемостаза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87EB97B-10CC-4B70-ABB7-98E526744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589" y="6186337"/>
            <a:ext cx="1176411" cy="6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9330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1896</TotalTime>
  <Words>1600</Words>
  <Application>Microsoft Office PowerPoint</Application>
  <PresentationFormat>Экран (4:3)</PresentationFormat>
  <Paragraphs>220</Paragraphs>
  <Slides>28</Slides>
  <Notes>28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AdvP4C4E74</vt:lpstr>
      <vt:lpstr>AdvPS8E94</vt:lpstr>
      <vt:lpstr>Arial</vt:lpstr>
      <vt:lpstr>Calibri</vt:lpstr>
      <vt:lpstr>Calibri Light</vt:lpstr>
      <vt:lpstr>Open Sans</vt:lpstr>
      <vt:lpstr>Times New Roman</vt:lpstr>
      <vt:lpstr>Тема Office</vt:lpstr>
      <vt:lpstr>«Анестезиологическое обеспечение при некардиохирургических операциях  у детей с врожденными пороками сердца»</vt:lpstr>
      <vt:lpstr>Актуальность проблемы</vt:lpstr>
      <vt:lpstr>Врожденные пороки сердца подразделяются на два типа:</vt:lpstr>
      <vt:lpstr>Врожденные пороки сердца по типу кровообращения подразделяются</vt:lpstr>
      <vt:lpstr>Последовательная циркуляция</vt:lpstr>
      <vt:lpstr>Параллельная циркуляция </vt:lpstr>
      <vt:lpstr>Врожденные пороки сердца с параллельной циркуляцией</vt:lpstr>
      <vt:lpstr>Анатомо-физиологические особенности у пациентов с ВПС</vt:lpstr>
      <vt:lpstr>Цианоз </vt:lpstr>
      <vt:lpstr>Сердечная недостаточность </vt:lpstr>
      <vt:lpstr>Легочная гипертензия</vt:lpstr>
      <vt:lpstr>Аритмии</vt:lpstr>
      <vt:lpstr>Анатомо-физиологические особенности у пациентов с ВПС</vt:lpstr>
      <vt:lpstr>Анатомо-физиологические особенности у пациентов с ВПС</vt:lpstr>
      <vt:lpstr>Анатомо-физиологические особенности у пациентов с ВПС</vt:lpstr>
      <vt:lpstr>Оценка хирургического риска по ACS NSQIP  </vt:lpstr>
      <vt:lpstr>Классификация групп рисков у детей с ВПС Continuing Education in Anaesthesia, Critical Care &amp; Pain j Volume 12 Number 1 2012  </vt:lpstr>
      <vt:lpstr>Принятие решения о дальнейшей тактике</vt:lpstr>
      <vt:lpstr>Особенности предоперационной оценки и подготовки</vt:lpstr>
      <vt:lpstr>Особенности предоперационной оценки и подготовки</vt:lpstr>
      <vt:lpstr>Особенности анестезиологического пособия при некоторых нозологиях врожденных пороков сердца </vt:lpstr>
      <vt:lpstr>Особенности анестезиологического пособия при некоторых нозологиях врожденных пороков сердца </vt:lpstr>
      <vt:lpstr>Особенности анестезиологического пособия при некоторых нозологиях врожденных пороков сердца </vt:lpstr>
      <vt:lpstr>Особенности некоторых нозологий врожденных пороков сердца</vt:lpstr>
      <vt:lpstr>Особенности анестезиологического пособия некоторых нозологий врожденных пороков сердца</vt:lpstr>
      <vt:lpstr>Выводы</vt:lpstr>
      <vt:lpstr>Контактные телефоны РНПЦ детской хирургии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«Анестезиологическое обеспесение при некардиохирургических операциях  у детей с ВПС»</dc:title>
  <dc:creator>Kirill</dc:creator>
  <cp:lastModifiedBy>user</cp:lastModifiedBy>
  <cp:revision>245</cp:revision>
  <dcterms:created xsi:type="dcterms:W3CDTF">2021-03-02T16:07:25Z</dcterms:created>
  <dcterms:modified xsi:type="dcterms:W3CDTF">2021-04-05T15:50:17Z</dcterms:modified>
</cp:coreProperties>
</file>